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1" r:id="rId2"/>
    <p:sldId id="297" r:id="rId3"/>
    <p:sldId id="264" r:id="rId4"/>
    <p:sldId id="258" r:id="rId5"/>
    <p:sldId id="300" r:id="rId6"/>
    <p:sldId id="301" r:id="rId7"/>
    <p:sldId id="302" r:id="rId8"/>
    <p:sldId id="298" r:id="rId9"/>
    <p:sldId id="307" r:id="rId10"/>
    <p:sldId id="303" r:id="rId11"/>
    <p:sldId id="304" r:id="rId12"/>
    <p:sldId id="305" r:id="rId13"/>
    <p:sldId id="299" r:id="rId14"/>
    <p:sldId id="278" r:id="rId15"/>
    <p:sldId id="306" r:id="rId16"/>
    <p:sldId id="296" r:id="rId17"/>
    <p:sldId id="308" r:id="rId18"/>
    <p:sldId id="256" r:id="rId19"/>
    <p:sldId id="281" r:id="rId20"/>
    <p:sldId id="277" r:id="rId21"/>
    <p:sldId id="309" r:id="rId22"/>
    <p:sldId id="310" r:id="rId23"/>
    <p:sldId id="263" r:id="rId24"/>
    <p:sldId id="279" r:id="rId25"/>
    <p:sldId id="283" r:id="rId26"/>
    <p:sldId id="280" r:id="rId27"/>
    <p:sldId id="311" r:id="rId28"/>
    <p:sldId id="287" r:id="rId29"/>
    <p:sldId id="312" r:id="rId30"/>
    <p:sldId id="282" r:id="rId31"/>
    <p:sldId id="313" r:id="rId32"/>
    <p:sldId id="288" r:id="rId33"/>
    <p:sldId id="272"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4" autoAdjust="0"/>
    <p:restoredTop sz="94660"/>
  </p:normalViewPr>
  <p:slideViewPr>
    <p:cSldViewPr snapToGrid="0">
      <p:cViewPr varScale="1">
        <p:scale>
          <a:sx n="142" d="100"/>
          <a:sy n="142" d="100"/>
        </p:scale>
        <p:origin x="948" y="3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4F2E97A-0422-4C32-8A1C-EB38C3952243}" type="datetimeFigureOut">
              <a:rPr lang="en-US" smtClean="0"/>
              <a:t>2/16/2026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25025032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F2E97A-0422-4C32-8A1C-EB38C3952243}" type="datetimeFigureOut">
              <a:rPr lang="en-US" smtClean="0"/>
              <a:t>2/16/2026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12313758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F2E97A-0422-4C32-8A1C-EB38C3952243}" type="datetimeFigureOut">
              <a:rPr lang="en-US" smtClean="0"/>
              <a:t>2/16/2026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3082475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F2E97A-0422-4C32-8A1C-EB38C3952243}" type="datetimeFigureOut">
              <a:rPr lang="en-US" smtClean="0"/>
              <a:t>2/16/2026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13077498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F2E97A-0422-4C32-8A1C-EB38C3952243}" type="datetimeFigureOut">
              <a:rPr lang="en-US" smtClean="0"/>
              <a:t>2/16/2026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73494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4F2E97A-0422-4C32-8A1C-EB38C3952243}" type="datetimeFigureOut">
              <a:rPr lang="en-US" smtClean="0"/>
              <a:t>2/16/2026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9681166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4F2E97A-0422-4C32-8A1C-EB38C3952243}" type="datetimeFigureOut">
              <a:rPr lang="en-US" smtClean="0"/>
              <a:t>2/16/2026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771251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4F2E97A-0422-4C32-8A1C-EB38C3952243}" type="datetimeFigureOut">
              <a:rPr lang="en-US" smtClean="0"/>
              <a:t>2/16/2026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117878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F2E97A-0422-4C32-8A1C-EB38C3952243}" type="datetimeFigureOut">
              <a:rPr lang="en-US" smtClean="0"/>
              <a:t>2/16/2026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1798068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4F2E97A-0422-4C32-8A1C-EB38C3952243}" type="datetimeFigureOut">
              <a:rPr lang="en-US" smtClean="0"/>
              <a:t>2/16/2026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8115107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4F2E97A-0422-4C32-8A1C-EB38C3952243}" type="datetimeFigureOut">
              <a:rPr lang="en-US" smtClean="0"/>
              <a:t>2/16/2026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31213502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4F2E97A-0422-4C32-8A1C-EB38C3952243}" type="datetimeFigureOut">
              <a:rPr lang="en-US" smtClean="0"/>
              <a:t>2/16/2026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7AFA76A-ED53-4372-A751-BFDC800A3459}" type="slidenum">
              <a:rPr lang="en-US" smtClean="0"/>
              <a:t>‹#›</a:t>
            </a:fld>
            <a:endParaRPr lang="en-US"/>
          </a:p>
        </p:txBody>
      </p:sp>
    </p:spTree>
    <p:extLst>
      <p:ext uri="{BB962C8B-B14F-4D97-AF65-F5344CB8AC3E}">
        <p14:creationId xmlns:p14="http://schemas.microsoft.com/office/powerpoint/2010/main" val="93086831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9D9B932A-2FF6-6BA1-2C6E-B03EC0B61088}"/>
            </a:ext>
          </a:extLst>
        </p:cNvPr>
        <p:cNvGrpSpPr/>
        <p:nvPr/>
      </p:nvGrpSpPr>
      <p:grpSpPr>
        <a:xfrm>
          <a:off x="0" y="0"/>
          <a:ext cx="0" cy="0"/>
          <a:chOff x="0" y="0"/>
          <a:chExt cx="0" cy="0"/>
        </a:xfrm>
      </p:grpSpPr>
    </p:spTree>
    <p:extLst>
      <p:ext uri="{BB962C8B-B14F-4D97-AF65-F5344CB8AC3E}">
        <p14:creationId xmlns:p14="http://schemas.microsoft.com/office/powerpoint/2010/main" val="27067539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C8ACAC2E-2A03-D850-F8D4-F290CDFBA59C}"/>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A04AD5E4-6DA9-F6CF-7F3E-09857DAF1707}"/>
              </a:ext>
            </a:extLst>
          </p:cNvPr>
          <p:cNvSpPr txBox="1"/>
          <p:nvPr/>
        </p:nvSpPr>
        <p:spPr>
          <a:xfrm>
            <a:off x="1044387" y="1927909"/>
            <a:ext cx="10103226" cy="2585323"/>
          </a:xfrm>
          <a:prstGeom prst="rect">
            <a:avLst/>
          </a:prstGeom>
          <a:noFill/>
        </p:spPr>
        <p:txBody>
          <a:bodyPr wrap="square" rtlCol="0" anchor="ctr" anchorCtr="0">
            <a:spAutoFit/>
          </a:bodyPr>
          <a:lstStyle/>
          <a:p>
            <a:pPr algn="ctr"/>
            <a:r>
              <a:rPr lang="en-US" sz="5400" b="1" spc="-300" dirty="0">
                <a:solidFill>
                  <a:schemeClr val="bg1"/>
                </a:solidFill>
                <a:latin typeface="Objective" pitchFamily="50" charset="0"/>
              </a:rPr>
              <a:t>Serving others in Jesus’ name often happens in </a:t>
            </a:r>
            <a:r>
              <a:rPr lang="en-US" sz="5400" b="1" spc="-300" dirty="0">
                <a:latin typeface="Objective" pitchFamily="50" charset="0"/>
              </a:rPr>
              <a:t>mundane</a:t>
            </a:r>
            <a:r>
              <a:rPr lang="en-US" sz="5400" b="1" spc="-300" dirty="0">
                <a:solidFill>
                  <a:schemeClr val="bg1"/>
                </a:solidFill>
                <a:latin typeface="Objective" pitchFamily="50" charset="0"/>
              </a:rPr>
              <a:t> and </a:t>
            </a:r>
            <a:r>
              <a:rPr lang="en-US" sz="5400" b="1" spc="-300" dirty="0">
                <a:latin typeface="Objective" pitchFamily="50" charset="0"/>
              </a:rPr>
              <a:t>ordinary</a:t>
            </a:r>
            <a:r>
              <a:rPr lang="en-US" sz="5400" b="1" spc="-300" dirty="0">
                <a:solidFill>
                  <a:schemeClr val="bg1"/>
                </a:solidFill>
                <a:latin typeface="Objective" pitchFamily="50" charset="0"/>
              </a:rPr>
              <a:t> moments.</a:t>
            </a:r>
            <a:endParaRPr lang="en-US" sz="5400" b="1" spc="-300" dirty="0">
              <a:latin typeface="Objective" pitchFamily="50" charset="0"/>
            </a:endParaRPr>
          </a:p>
        </p:txBody>
      </p:sp>
    </p:spTree>
    <p:extLst>
      <p:ext uri="{BB962C8B-B14F-4D97-AF65-F5344CB8AC3E}">
        <p14:creationId xmlns:p14="http://schemas.microsoft.com/office/powerpoint/2010/main" val="23976332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97414B7F-A277-7B9E-6BDC-ED941577C204}"/>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4347F5B7-2C06-93A7-CB1E-413F7C98A0F2}"/>
              </a:ext>
            </a:extLst>
          </p:cNvPr>
          <p:cNvSpPr txBox="1"/>
          <p:nvPr/>
        </p:nvSpPr>
        <p:spPr>
          <a:xfrm>
            <a:off x="1992406" y="1927909"/>
            <a:ext cx="8207188" cy="2585323"/>
          </a:xfrm>
          <a:prstGeom prst="rect">
            <a:avLst/>
          </a:prstGeom>
          <a:noFill/>
        </p:spPr>
        <p:txBody>
          <a:bodyPr wrap="square" rtlCol="0" anchor="ctr" anchorCtr="0">
            <a:spAutoFit/>
          </a:bodyPr>
          <a:lstStyle/>
          <a:p>
            <a:pPr algn="ctr"/>
            <a:r>
              <a:rPr lang="en-US" sz="5400" b="1" spc="-300" dirty="0">
                <a:latin typeface="Objective" pitchFamily="50" charset="0"/>
              </a:rPr>
              <a:t>You</a:t>
            </a:r>
            <a:r>
              <a:rPr lang="en-US" sz="5400" b="1" spc="-300" dirty="0">
                <a:solidFill>
                  <a:schemeClr val="bg1"/>
                </a:solidFill>
                <a:latin typeface="Objective" pitchFamily="50" charset="0"/>
              </a:rPr>
              <a:t> may be the only version of the Bible that someone reads.</a:t>
            </a:r>
            <a:endParaRPr lang="en-US" sz="5400" b="1" spc="-300" dirty="0">
              <a:latin typeface="Objective" pitchFamily="50" charset="0"/>
            </a:endParaRPr>
          </a:p>
        </p:txBody>
      </p:sp>
    </p:spTree>
    <p:extLst>
      <p:ext uri="{BB962C8B-B14F-4D97-AF65-F5344CB8AC3E}">
        <p14:creationId xmlns:p14="http://schemas.microsoft.com/office/powerpoint/2010/main" val="5353867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8602E405-CC96-0797-A9E2-AAA5C9BDC965}"/>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76374BA4-4FD3-ACBB-DD69-7E1FAEB284A1}"/>
              </a:ext>
            </a:extLst>
          </p:cNvPr>
          <p:cNvSpPr txBox="1"/>
          <p:nvPr/>
        </p:nvSpPr>
        <p:spPr>
          <a:xfrm>
            <a:off x="1044387" y="1927909"/>
            <a:ext cx="10103226" cy="2585323"/>
          </a:xfrm>
          <a:prstGeom prst="rect">
            <a:avLst/>
          </a:prstGeom>
          <a:noFill/>
        </p:spPr>
        <p:txBody>
          <a:bodyPr wrap="square" rtlCol="0" anchor="ctr" anchorCtr="0">
            <a:spAutoFit/>
          </a:bodyPr>
          <a:lstStyle/>
          <a:p>
            <a:pPr algn="ctr"/>
            <a:r>
              <a:rPr lang="en-US" sz="5400" b="1" spc="-300" dirty="0">
                <a:solidFill>
                  <a:schemeClr val="bg1"/>
                </a:solidFill>
                <a:latin typeface="Objective" pitchFamily="50" charset="0"/>
              </a:rPr>
              <a:t>The impact of your serving may not be </a:t>
            </a:r>
            <a:r>
              <a:rPr lang="en-US" sz="5400" b="1" spc="-300" dirty="0">
                <a:latin typeface="Objective" pitchFamily="50" charset="0"/>
              </a:rPr>
              <a:t>immediate, </a:t>
            </a:r>
            <a:r>
              <a:rPr lang="en-US" sz="5400" b="1" spc="-300" dirty="0">
                <a:solidFill>
                  <a:schemeClr val="bg1"/>
                </a:solidFill>
                <a:latin typeface="Objective" pitchFamily="50" charset="0"/>
              </a:rPr>
              <a:t>but it’s always </a:t>
            </a:r>
            <a:r>
              <a:rPr lang="en-US" sz="5400" b="1" spc="-300" dirty="0">
                <a:latin typeface="Objective" pitchFamily="50" charset="0"/>
              </a:rPr>
              <a:t>meaningful. </a:t>
            </a:r>
          </a:p>
        </p:txBody>
      </p:sp>
    </p:spTree>
    <p:extLst>
      <p:ext uri="{BB962C8B-B14F-4D97-AF65-F5344CB8AC3E}">
        <p14:creationId xmlns:p14="http://schemas.microsoft.com/office/powerpoint/2010/main" val="23890843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4264DD55-B0D0-D743-0CD8-94BA4C15087B}"/>
            </a:ext>
          </a:extLst>
        </p:cNvPr>
        <p:cNvGrpSpPr/>
        <p:nvPr/>
      </p:nvGrpSpPr>
      <p:grpSpPr>
        <a:xfrm>
          <a:off x="0" y="0"/>
          <a:ext cx="0" cy="0"/>
          <a:chOff x="0" y="0"/>
          <a:chExt cx="0" cy="0"/>
        </a:xfrm>
      </p:grpSpPr>
    </p:spTree>
    <p:extLst>
      <p:ext uri="{BB962C8B-B14F-4D97-AF65-F5344CB8AC3E}">
        <p14:creationId xmlns:p14="http://schemas.microsoft.com/office/powerpoint/2010/main" val="23045190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B11FEFCE-90C8-9710-450E-8920A40D6EBD}"/>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D577ED7C-EEA1-EA7A-675D-01F22254E92F}"/>
              </a:ext>
            </a:extLst>
          </p:cNvPr>
          <p:cNvSpPr txBox="1"/>
          <p:nvPr/>
        </p:nvSpPr>
        <p:spPr>
          <a:xfrm>
            <a:off x="1044387" y="2091506"/>
            <a:ext cx="10103226" cy="2123658"/>
          </a:xfrm>
          <a:prstGeom prst="rect">
            <a:avLst/>
          </a:prstGeom>
          <a:noFill/>
        </p:spPr>
        <p:txBody>
          <a:bodyPr wrap="square" rtlCol="0" anchor="ctr" anchorCtr="0">
            <a:spAutoFit/>
          </a:bodyPr>
          <a:lstStyle/>
          <a:p>
            <a:pPr algn="ctr"/>
            <a:r>
              <a:rPr lang="en-US" sz="4400" spc="-150" dirty="0">
                <a:solidFill>
                  <a:schemeClr val="bg1"/>
                </a:solidFill>
                <a:latin typeface="Objective Medium" pitchFamily="50" charset="0"/>
              </a:rPr>
              <a:t>Let us not become weary in doing good, for at the proper time we will reap a harvest if we do not give up.</a:t>
            </a:r>
            <a:endParaRPr lang="en-US" sz="4400" spc="-150" dirty="0">
              <a:latin typeface="Objective Medium" pitchFamily="50" charset="0"/>
            </a:endParaRPr>
          </a:p>
        </p:txBody>
      </p:sp>
      <p:sp>
        <p:nvSpPr>
          <p:cNvPr id="2" name="TextBox 1">
            <a:extLst>
              <a:ext uri="{FF2B5EF4-FFF2-40B4-BE49-F238E27FC236}">
                <a16:creationId xmlns:a16="http://schemas.microsoft.com/office/drawing/2014/main" id="{AE53B610-B3F3-76AA-323B-957632D9C858}"/>
              </a:ext>
            </a:extLst>
          </p:cNvPr>
          <p:cNvSpPr txBox="1"/>
          <p:nvPr/>
        </p:nvSpPr>
        <p:spPr>
          <a:xfrm>
            <a:off x="9043263" y="6034267"/>
            <a:ext cx="2797561" cy="584775"/>
          </a:xfrm>
          <a:prstGeom prst="rect">
            <a:avLst/>
          </a:prstGeom>
          <a:noFill/>
        </p:spPr>
        <p:txBody>
          <a:bodyPr wrap="none" rtlCol="0">
            <a:spAutoFit/>
          </a:bodyPr>
          <a:lstStyle/>
          <a:p>
            <a:pPr algn="r"/>
            <a:r>
              <a:rPr lang="en-US" sz="3200" b="1" spc="-150" dirty="0">
                <a:solidFill>
                  <a:schemeClr val="bg1"/>
                </a:solidFill>
                <a:latin typeface="Objective" pitchFamily="50" charset="0"/>
              </a:rPr>
              <a:t>Galatians 6:9</a:t>
            </a:r>
          </a:p>
        </p:txBody>
      </p:sp>
    </p:spTree>
    <p:extLst>
      <p:ext uri="{BB962C8B-B14F-4D97-AF65-F5344CB8AC3E}">
        <p14:creationId xmlns:p14="http://schemas.microsoft.com/office/powerpoint/2010/main" val="20841125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ED6EDFF2-A15C-01B2-8622-9281B16F84D2}"/>
            </a:ext>
          </a:extLst>
        </p:cNvPr>
        <p:cNvGrpSpPr/>
        <p:nvPr/>
      </p:nvGrpSpPr>
      <p:grpSpPr>
        <a:xfrm>
          <a:off x="0" y="0"/>
          <a:ext cx="0" cy="0"/>
          <a:chOff x="0" y="0"/>
          <a:chExt cx="0" cy="0"/>
        </a:xfrm>
      </p:grpSpPr>
    </p:spTree>
    <p:extLst>
      <p:ext uri="{BB962C8B-B14F-4D97-AF65-F5344CB8AC3E}">
        <p14:creationId xmlns:p14="http://schemas.microsoft.com/office/powerpoint/2010/main" val="33054602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D2835E0D-524D-4651-32AE-DE514DB15233}"/>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F448C490-A251-14EB-80C7-6528FFDC8245}"/>
              </a:ext>
            </a:extLst>
          </p:cNvPr>
          <p:cNvSpPr txBox="1"/>
          <p:nvPr/>
        </p:nvSpPr>
        <p:spPr>
          <a:xfrm>
            <a:off x="1044387" y="2758905"/>
            <a:ext cx="10103226" cy="923330"/>
          </a:xfrm>
          <a:prstGeom prst="rect">
            <a:avLst/>
          </a:prstGeom>
          <a:noFill/>
        </p:spPr>
        <p:txBody>
          <a:bodyPr wrap="square" rtlCol="0" anchor="ctr" anchorCtr="0">
            <a:spAutoFit/>
          </a:bodyPr>
          <a:lstStyle/>
          <a:p>
            <a:pPr algn="ctr"/>
            <a:r>
              <a:rPr lang="en-US" sz="5400" b="1" spc="-300" dirty="0">
                <a:solidFill>
                  <a:schemeClr val="bg1"/>
                </a:solidFill>
                <a:latin typeface="Objective" pitchFamily="50" charset="0"/>
              </a:rPr>
              <a:t>2. Meet Needs with Dignity</a:t>
            </a:r>
            <a:endParaRPr lang="en-US" sz="5400" b="1" spc="-300" dirty="0">
              <a:latin typeface="Objective" pitchFamily="50" charset="0"/>
            </a:endParaRPr>
          </a:p>
        </p:txBody>
      </p:sp>
    </p:spTree>
    <p:extLst>
      <p:ext uri="{BB962C8B-B14F-4D97-AF65-F5344CB8AC3E}">
        <p14:creationId xmlns:p14="http://schemas.microsoft.com/office/powerpoint/2010/main" val="37511619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B2922893-CF57-506A-CCF5-3CD1947BBE7D}"/>
            </a:ext>
          </a:extLst>
        </p:cNvPr>
        <p:cNvGrpSpPr/>
        <p:nvPr/>
      </p:nvGrpSpPr>
      <p:grpSpPr>
        <a:xfrm>
          <a:off x="0" y="0"/>
          <a:ext cx="0" cy="0"/>
          <a:chOff x="0" y="0"/>
          <a:chExt cx="0" cy="0"/>
        </a:xfrm>
      </p:grpSpPr>
    </p:spTree>
    <p:extLst>
      <p:ext uri="{BB962C8B-B14F-4D97-AF65-F5344CB8AC3E}">
        <p14:creationId xmlns:p14="http://schemas.microsoft.com/office/powerpoint/2010/main" val="41820340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2493F79-F2A4-F379-9054-4400595F83F9}"/>
              </a:ext>
            </a:extLst>
          </p:cNvPr>
          <p:cNvSpPr txBox="1"/>
          <p:nvPr/>
        </p:nvSpPr>
        <p:spPr>
          <a:xfrm>
            <a:off x="1044387" y="1927909"/>
            <a:ext cx="10103226" cy="2585323"/>
          </a:xfrm>
          <a:prstGeom prst="rect">
            <a:avLst/>
          </a:prstGeom>
          <a:noFill/>
        </p:spPr>
        <p:txBody>
          <a:bodyPr wrap="square" rtlCol="0" anchor="ctr" anchorCtr="0">
            <a:spAutoFit/>
          </a:bodyPr>
          <a:lstStyle/>
          <a:p>
            <a:pPr algn="ctr"/>
            <a:r>
              <a:rPr lang="en-US" sz="5400" b="1" spc="-300" dirty="0">
                <a:solidFill>
                  <a:schemeClr val="bg1"/>
                </a:solidFill>
                <a:latin typeface="Objective" pitchFamily="50" charset="0"/>
              </a:rPr>
              <a:t>Showing </a:t>
            </a:r>
            <a:r>
              <a:rPr lang="en-US" sz="5400" b="1" spc="-300" dirty="0">
                <a:latin typeface="Objective" pitchFamily="50" charset="0"/>
              </a:rPr>
              <a:t>dignity</a:t>
            </a:r>
            <a:r>
              <a:rPr lang="en-US" sz="5400" b="1" spc="-300" dirty="0">
                <a:solidFill>
                  <a:schemeClr val="bg1"/>
                </a:solidFill>
                <a:latin typeface="Objective" pitchFamily="50" charset="0"/>
              </a:rPr>
              <a:t> honors other people because they bear God’s image.</a:t>
            </a:r>
            <a:endParaRPr lang="en-US" sz="5400" b="1" spc="-300" dirty="0">
              <a:latin typeface="Objective" pitchFamily="50" charset="0"/>
            </a:endParaRPr>
          </a:p>
        </p:txBody>
      </p:sp>
    </p:spTree>
    <p:extLst>
      <p:ext uri="{BB962C8B-B14F-4D97-AF65-F5344CB8AC3E}">
        <p14:creationId xmlns:p14="http://schemas.microsoft.com/office/powerpoint/2010/main" val="12880786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36882E68-7063-FC3F-01B8-F711CCC7A0EE}"/>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8725CB0A-BC47-A1E1-A33A-32743BF9E3BE}"/>
              </a:ext>
            </a:extLst>
          </p:cNvPr>
          <p:cNvSpPr txBox="1"/>
          <p:nvPr/>
        </p:nvSpPr>
        <p:spPr>
          <a:xfrm>
            <a:off x="1044387" y="1752952"/>
            <a:ext cx="10103226" cy="2800767"/>
          </a:xfrm>
          <a:prstGeom prst="rect">
            <a:avLst/>
          </a:prstGeom>
          <a:noFill/>
        </p:spPr>
        <p:txBody>
          <a:bodyPr wrap="square" rtlCol="0" anchor="ctr" anchorCtr="0">
            <a:spAutoFit/>
          </a:bodyPr>
          <a:lstStyle/>
          <a:p>
            <a:pPr algn="ctr"/>
            <a:r>
              <a:rPr lang="en-US" sz="4400" spc="-150" dirty="0">
                <a:solidFill>
                  <a:schemeClr val="bg1"/>
                </a:solidFill>
                <a:latin typeface="Objective Medium" pitchFamily="50" charset="0"/>
              </a:rPr>
              <a:t>The King will reply, “Truly I tell you, whatever you did for one of the least of these brothers and sisters of mine, you did for me.”</a:t>
            </a:r>
          </a:p>
        </p:txBody>
      </p:sp>
      <p:sp>
        <p:nvSpPr>
          <p:cNvPr id="2" name="TextBox 1">
            <a:extLst>
              <a:ext uri="{FF2B5EF4-FFF2-40B4-BE49-F238E27FC236}">
                <a16:creationId xmlns:a16="http://schemas.microsoft.com/office/drawing/2014/main" id="{B5D89F43-262D-888D-C091-E92A6398B91F}"/>
              </a:ext>
            </a:extLst>
          </p:cNvPr>
          <p:cNvSpPr txBox="1"/>
          <p:nvPr/>
        </p:nvSpPr>
        <p:spPr>
          <a:xfrm>
            <a:off x="8623468" y="6034267"/>
            <a:ext cx="3217356" cy="584775"/>
          </a:xfrm>
          <a:prstGeom prst="rect">
            <a:avLst/>
          </a:prstGeom>
          <a:noFill/>
        </p:spPr>
        <p:txBody>
          <a:bodyPr wrap="none" rtlCol="0">
            <a:spAutoFit/>
          </a:bodyPr>
          <a:lstStyle/>
          <a:p>
            <a:pPr algn="r"/>
            <a:r>
              <a:rPr lang="en-US" sz="3200" b="1" spc="-150" dirty="0">
                <a:solidFill>
                  <a:schemeClr val="bg1"/>
                </a:solidFill>
                <a:latin typeface="Objective" pitchFamily="50" charset="0"/>
              </a:rPr>
              <a:t>Matthew 25:40</a:t>
            </a:r>
          </a:p>
        </p:txBody>
      </p:sp>
    </p:spTree>
    <p:extLst>
      <p:ext uri="{BB962C8B-B14F-4D97-AF65-F5344CB8AC3E}">
        <p14:creationId xmlns:p14="http://schemas.microsoft.com/office/powerpoint/2010/main" val="38578109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8FE0EAE7-A686-C942-C8C7-AAE8D0A9B47F}"/>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1E1DD682-2EC4-65F5-19CE-F73418343A61}"/>
              </a:ext>
            </a:extLst>
          </p:cNvPr>
          <p:cNvSpPr txBox="1"/>
          <p:nvPr/>
        </p:nvSpPr>
        <p:spPr>
          <a:xfrm>
            <a:off x="1044387" y="1096912"/>
            <a:ext cx="10103226" cy="4247317"/>
          </a:xfrm>
          <a:prstGeom prst="rect">
            <a:avLst/>
          </a:prstGeom>
          <a:noFill/>
        </p:spPr>
        <p:txBody>
          <a:bodyPr wrap="square" rtlCol="0" anchor="ctr" anchorCtr="0">
            <a:spAutoFit/>
          </a:bodyPr>
          <a:lstStyle/>
          <a:p>
            <a:pPr algn="ctr"/>
            <a:r>
              <a:rPr lang="en-US" sz="5400" b="1" spc="-300" dirty="0">
                <a:solidFill>
                  <a:schemeClr val="bg1"/>
                </a:solidFill>
                <a:latin typeface="Objective" pitchFamily="50" charset="0"/>
              </a:rPr>
              <a:t>Jesus calls us to serve with </a:t>
            </a:r>
            <a:r>
              <a:rPr lang="en-US" sz="5400" b="1" spc="-300" dirty="0">
                <a:latin typeface="Objective" pitchFamily="50" charset="0"/>
              </a:rPr>
              <a:t>consistency</a:t>
            </a:r>
            <a:r>
              <a:rPr lang="en-US" sz="5400" b="1" spc="-300" dirty="0">
                <a:solidFill>
                  <a:schemeClr val="bg1"/>
                </a:solidFill>
                <a:latin typeface="Objective" pitchFamily="50" charset="0"/>
              </a:rPr>
              <a:t> and </a:t>
            </a:r>
            <a:r>
              <a:rPr lang="en-US" sz="5400" b="1" spc="-300" dirty="0">
                <a:latin typeface="Objective" pitchFamily="50" charset="0"/>
              </a:rPr>
              <a:t>compassion</a:t>
            </a:r>
            <a:r>
              <a:rPr lang="en-US" sz="5400" b="1" spc="-300" dirty="0">
                <a:solidFill>
                  <a:schemeClr val="bg1"/>
                </a:solidFill>
                <a:latin typeface="Objective" pitchFamily="50" charset="0"/>
              </a:rPr>
              <a:t> through the making of </a:t>
            </a:r>
            <a:r>
              <a:rPr lang="en-US" sz="5400" b="1" spc="-300" dirty="0">
                <a:latin typeface="Objective" pitchFamily="50" charset="0"/>
              </a:rPr>
              <a:t>connections</a:t>
            </a:r>
            <a:r>
              <a:rPr lang="en-US" sz="5400" b="1" spc="-300" dirty="0">
                <a:solidFill>
                  <a:schemeClr val="bg1"/>
                </a:solidFill>
                <a:latin typeface="Objective" pitchFamily="50" charset="0"/>
              </a:rPr>
              <a:t> that are beyond ourselves.</a:t>
            </a:r>
            <a:endParaRPr lang="en-US" sz="5400" b="1" spc="-300" dirty="0">
              <a:latin typeface="Objective" pitchFamily="50" charset="0"/>
            </a:endParaRPr>
          </a:p>
        </p:txBody>
      </p:sp>
    </p:spTree>
    <p:extLst>
      <p:ext uri="{BB962C8B-B14F-4D97-AF65-F5344CB8AC3E}">
        <p14:creationId xmlns:p14="http://schemas.microsoft.com/office/powerpoint/2010/main" val="30416838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C889FD49-B0C6-B040-761E-7A907549357C}"/>
            </a:ext>
          </a:extLst>
        </p:cNvPr>
        <p:cNvGrpSpPr/>
        <p:nvPr/>
      </p:nvGrpSpPr>
      <p:grpSpPr>
        <a:xfrm>
          <a:off x="0" y="0"/>
          <a:ext cx="0" cy="0"/>
          <a:chOff x="0" y="0"/>
          <a:chExt cx="0" cy="0"/>
        </a:xfrm>
      </p:grpSpPr>
    </p:spTree>
    <p:extLst>
      <p:ext uri="{BB962C8B-B14F-4D97-AF65-F5344CB8AC3E}">
        <p14:creationId xmlns:p14="http://schemas.microsoft.com/office/powerpoint/2010/main" val="25178027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B21BADFD-16DD-0563-DB64-0FA27B9078B2}"/>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CB9691D0-72AA-EF70-DD1F-0EC1614E3331}"/>
              </a:ext>
            </a:extLst>
          </p:cNvPr>
          <p:cNvSpPr txBox="1"/>
          <p:nvPr/>
        </p:nvSpPr>
        <p:spPr>
          <a:xfrm>
            <a:off x="1044387" y="2343407"/>
            <a:ext cx="10103226" cy="1754326"/>
          </a:xfrm>
          <a:prstGeom prst="rect">
            <a:avLst/>
          </a:prstGeom>
          <a:noFill/>
        </p:spPr>
        <p:txBody>
          <a:bodyPr wrap="square" rtlCol="0" anchor="ctr" anchorCtr="0">
            <a:spAutoFit/>
          </a:bodyPr>
          <a:lstStyle/>
          <a:p>
            <a:pPr algn="ctr"/>
            <a:r>
              <a:rPr lang="en-US" sz="5400" b="1" spc="-300" dirty="0">
                <a:solidFill>
                  <a:schemeClr val="bg1"/>
                </a:solidFill>
                <a:latin typeface="Objective" pitchFamily="50" charset="0"/>
              </a:rPr>
              <a:t>Service is not about </a:t>
            </a:r>
            <a:r>
              <a:rPr lang="en-US" sz="5400" b="1" spc="-300" dirty="0">
                <a:latin typeface="Objective" pitchFamily="50" charset="0"/>
              </a:rPr>
              <a:t>pity.</a:t>
            </a:r>
            <a:br>
              <a:rPr lang="en-US" sz="5400" b="1" spc="-300" dirty="0">
                <a:latin typeface="Objective" pitchFamily="50" charset="0"/>
              </a:rPr>
            </a:br>
            <a:r>
              <a:rPr lang="en-US" sz="5400" b="1" spc="-300" dirty="0">
                <a:solidFill>
                  <a:schemeClr val="bg1"/>
                </a:solidFill>
                <a:latin typeface="Objective" pitchFamily="50" charset="0"/>
              </a:rPr>
              <a:t>It’s about </a:t>
            </a:r>
            <a:r>
              <a:rPr lang="en-US" sz="5400" b="1" spc="-300" dirty="0">
                <a:latin typeface="Objective" pitchFamily="50" charset="0"/>
              </a:rPr>
              <a:t>partnership.</a:t>
            </a:r>
          </a:p>
        </p:txBody>
      </p:sp>
    </p:spTree>
    <p:extLst>
      <p:ext uri="{BB962C8B-B14F-4D97-AF65-F5344CB8AC3E}">
        <p14:creationId xmlns:p14="http://schemas.microsoft.com/office/powerpoint/2010/main" val="5704685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5640C142-3CA5-E9D2-D1D0-095E78111EA4}"/>
            </a:ext>
          </a:extLst>
        </p:cNvPr>
        <p:cNvGrpSpPr/>
        <p:nvPr/>
      </p:nvGrpSpPr>
      <p:grpSpPr>
        <a:xfrm>
          <a:off x="0" y="0"/>
          <a:ext cx="0" cy="0"/>
          <a:chOff x="0" y="0"/>
          <a:chExt cx="0" cy="0"/>
        </a:xfrm>
      </p:grpSpPr>
    </p:spTree>
    <p:extLst>
      <p:ext uri="{BB962C8B-B14F-4D97-AF65-F5344CB8AC3E}">
        <p14:creationId xmlns:p14="http://schemas.microsoft.com/office/powerpoint/2010/main" val="21549347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35835948-5654-A19E-BCF3-C63D15FF1283}"/>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8641843E-94AA-844C-6F16-33DD3FA3F708}"/>
              </a:ext>
            </a:extLst>
          </p:cNvPr>
          <p:cNvSpPr txBox="1"/>
          <p:nvPr/>
        </p:nvSpPr>
        <p:spPr>
          <a:xfrm>
            <a:off x="1044387" y="1927909"/>
            <a:ext cx="10103226" cy="2585323"/>
          </a:xfrm>
          <a:prstGeom prst="rect">
            <a:avLst/>
          </a:prstGeom>
          <a:noFill/>
        </p:spPr>
        <p:txBody>
          <a:bodyPr wrap="square" rtlCol="0" anchor="ctr" anchorCtr="0">
            <a:spAutoFit/>
          </a:bodyPr>
          <a:lstStyle/>
          <a:p>
            <a:pPr algn="ctr"/>
            <a:r>
              <a:rPr lang="en-US" sz="5400" b="1" spc="-300" dirty="0">
                <a:solidFill>
                  <a:schemeClr val="bg1"/>
                </a:solidFill>
                <a:latin typeface="Objective" pitchFamily="50" charset="0"/>
              </a:rPr>
              <a:t>We must see the </a:t>
            </a:r>
            <a:r>
              <a:rPr lang="en-US" sz="5400" b="1" spc="-300" dirty="0">
                <a:latin typeface="Objective" pitchFamily="50" charset="0"/>
              </a:rPr>
              <a:t>interests</a:t>
            </a:r>
            <a:r>
              <a:rPr lang="en-US" sz="5400" b="1" spc="-300" dirty="0">
                <a:solidFill>
                  <a:schemeClr val="bg1"/>
                </a:solidFill>
                <a:latin typeface="Objective" pitchFamily="50" charset="0"/>
              </a:rPr>
              <a:t> of others and not just see them as an </a:t>
            </a:r>
            <a:r>
              <a:rPr lang="en-US" sz="5400" b="1" spc="-300" dirty="0">
                <a:latin typeface="Objective" pitchFamily="50" charset="0"/>
              </a:rPr>
              <a:t>opportunity</a:t>
            </a:r>
            <a:r>
              <a:rPr lang="en-US" sz="5400" b="1" spc="-300" dirty="0">
                <a:solidFill>
                  <a:schemeClr val="bg1"/>
                </a:solidFill>
                <a:latin typeface="Objective" pitchFamily="50" charset="0"/>
              </a:rPr>
              <a:t> to serve.</a:t>
            </a:r>
            <a:endParaRPr lang="en-US" sz="5400" b="1" spc="-300" dirty="0">
              <a:latin typeface="Objective" pitchFamily="50" charset="0"/>
            </a:endParaRPr>
          </a:p>
        </p:txBody>
      </p:sp>
    </p:spTree>
    <p:extLst>
      <p:ext uri="{BB962C8B-B14F-4D97-AF65-F5344CB8AC3E}">
        <p14:creationId xmlns:p14="http://schemas.microsoft.com/office/powerpoint/2010/main" val="8829492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4FA518FF-D201-8906-7D4E-DCA75B602440}"/>
            </a:ext>
          </a:extLst>
        </p:cNvPr>
        <p:cNvGrpSpPr/>
        <p:nvPr/>
      </p:nvGrpSpPr>
      <p:grpSpPr>
        <a:xfrm>
          <a:off x="0" y="0"/>
          <a:ext cx="0" cy="0"/>
          <a:chOff x="0" y="0"/>
          <a:chExt cx="0" cy="0"/>
        </a:xfrm>
      </p:grpSpPr>
    </p:spTree>
    <p:extLst>
      <p:ext uri="{BB962C8B-B14F-4D97-AF65-F5344CB8AC3E}">
        <p14:creationId xmlns:p14="http://schemas.microsoft.com/office/powerpoint/2010/main" val="29720055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5EEBDBCA-7FE8-EA11-7382-A0E662FADF94}"/>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03D8D973-B0F5-DAD6-D03C-FB663C4D014B}"/>
              </a:ext>
            </a:extLst>
          </p:cNvPr>
          <p:cNvSpPr txBox="1"/>
          <p:nvPr/>
        </p:nvSpPr>
        <p:spPr>
          <a:xfrm>
            <a:off x="1044387" y="2091506"/>
            <a:ext cx="10103226" cy="2123658"/>
          </a:xfrm>
          <a:prstGeom prst="rect">
            <a:avLst/>
          </a:prstGeom>
          <a:noFill/>
        </p:spPr>
        <p:txBody>
          <a:bodyPr wrap="square" rtlCol="0" anchor="ctr" anchorCtr="0">
            <a:spAutoFit/>
          </a:bodyPr>
          <a:lstStyle/>
          <a:p>
            <a:pPr algn="ctr"/>
            <a:r>
              <a:rPr lang="en-US" sz="4400" spc="-150" dirty="0">
                <a:solidFill>
                  <a:schemeClr val="bg1"/>
                </a:solidFill>
                <a:latin typeface="Objective Medium" pitchFamily="50" charset="0"/>
              </a:rPr>
              <a:t>Let each of you look not only to your own interests, but also to the interests of others.</a:t>
            </a:r>
          </a:p>
        </p:txBody>
      </p:sp>
      <p:sp>
        <p:nvSpPr>
          <p:cNvPr id="2" name="TextBox 1">
            <a:extLst>
              <a:ext uri="{FF2B5EF4-FFF2-40B4-BE49-F238E27FC236}">
                <a16:creationId xmlns:a16="http://schemas.microsoft.com/office/drawing/2014/main" id="{D137D050-37A9-CC93-4A14-A513C7AA6D4C}"/>
              </a:ext>
            </a:extLst>
          </p:cNvPr>
          <p:cNvSpPr txBox="1"/>
          <p:nvPr/>
        </p:nvSpPr>
        <p:spPr>
          <a:xfrm>
            <a:off x="8818843" y="6034267"/>
            <a:ext cx="3021981" cy="584775"/>
          </a:xfrm>
          <a:prstGeom prst="rect">
            <a:avLst/>
          </a:prstGeom>
          <a:noFill/>
        </p:spPr>
        <p:txBody>
          <a:bodyPr wrap="none" rtlCol="0">
            <a:spAutoFit/>
          </a:bodyPr>
          <a:lstStyle/>
          <a:p>
            <a:pPr algn="r"/>
            <a:r>
              <a:rPr lang="en-US" sz="3200" b="1" spc="-150" dirty="0">
                <a:solidFill>
                  <a:schemeClr val="bg1"/>
                </a:solidFill>
                <a:latin typeface="Objective" pitchFamily="50" charset="0"/>
              </a:rPr>
              <a:t>Philippians 2:4</a:t>
            </a:r>
          </a:p>
        </p:txBody>
      </p:sp>
    </p:spTree>
    <p:extLst>
      <p:ext uri="{BB962C8B-B14F-4D97-AF65-F5344CB8AC3E}">
        <p14:creationId xmlns:p14="http://schemas.microsoft.com/office/powerpoint/2010/main" val="40576650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372C448B-C725-66CC-EC77-F51B7E001F0A}"/>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BC1A2745-21A8-E7D6-27FC-D7DDBF1B4EEA}"/>
              </a:ext>
            </a:extLst>
          </p:cNvPr>
          <p:cNvSpPr txBox="1"/>
          <p:nvPr/>
        </p:nvSpPr>
        <p:spPr>
          <a:xfrm>
            <a:off x="1044387" y="2343407"/>
            <a:ext cx="10103226" cy="1754326"/>
          </a:xfrm>
          <a:prstGeom prst="rect">
            <a:avLst/>
          </a:prstGeom>
          <a:noFill/>
        </p:spPr>
        <p:txBody>
          <a:bodyPr wrap="square" rtlCol="0" anchor="ctr" anchorCtr="0">
            <a:spAutoFit/>
          </a:bodyPr>
          <a:lstStyle/>
          <a:p>
            <a:pPr algn="ctr"/>
            <a:r>
              <a:rPr lang="en-US" sz="5400" b="1" spc="-300" dirty="0">
                <a:solidFill>
                  <a:schemeClr val="bg1"/>
                </a:solidFill>
                <a:latin typeface="Objective" pitchFamily="50" charset="0"/>
              </a:rPr>
              <a:t>3. We Multiply Compassion Through Community</a:t>
            </a:r>
            <a:endParaRPr lang="en-US" sz="5400" b="1" spc="-300" dirty="0">
              <a:latin typeface="Objective" pitchFamily="50" charset="0"/>
            </a:endParaRPr>
          </a:p>
        </p:txBody>
      </p:sp>
    </p:spTree>
    <p:extLst>
      <p:ext uri="{BB962C8B-B14F-4D97-AF65-F5344CB8AC3E}">
        <p14:creationId xmlns:p14="http://schemas.microsoft.com/office/powerpoint/2010/main" val="38271826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F5D534A4-B185-E6EE-745E-53DD4F769C72}"/>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69E2AFD7-9145-7E46-D9F2-FC96150E4005}"/>
              </a:ext>
            </a:extLst>
          </p:cNvPr>
          <p:cNvSpPr txBox="1"/>
          <p:nvPr/>
        </p:nvSpPr>
        <p:spPr>
          <a:xfrm>
            <a:off x="1044387" y="1752952"/>
            <a:ext cx="10103226" cy="2800767"/>
          </a:xfrm>
          <a:prstGeom prst="rect">
            <a:avLst/>
          </a:prstGeom>
          <a:noFill/>
        </p:spPr>
        <p:txBody>
          <a:bodyPr wrap="square" rtlCol="0" anchor="ctr" anchorCtr="0">
            <a:spAutoFit/>
          </a:bodyPr>
          <a:lstStyle/>
          <a:p>
            <a:pPr algn="ctr"/>
            <a:r>
              <a:rPr lang="en-US" sz="4400" spc="-150" dirty="0">
                <a:solidFill>
                  <a:schemeClr val="bg1"/>
                </a:solidFill>
                <a:latin typeface="Objective Medium" pitchFamily="50" charset="0"/>
              </a:rPr>
              <a:t>All the believers were one in heart and mind. No one claimed that any of their possessions was their own, but they shared everything they had.</a:t>
            </a:r>
          </a:p>
        </p:txBody>
      </p:sp>
      <p:sp>
        <p:nvSpPr>
          <p:cNvPr id="2" name="TextBox 1">
            <a:extLst>
              <a:ext uri="{FF2B5EF4-FFF2-40B4-BE49-F238E27FC236}">
                <a16:creationId xmlns:a16="http://schemas.microsoft.com/office/drawing/2014/main" id="{38C121F6-1A9E-6EDA-2FB1-4F8547DAB354}"/>
              </a:ext>
            </a:extLst>
          </p:cNvPr>
          <p:cNvSpPr txBox="1"/>
          <p:nvPr/>
        </p:nvSpPr>
        <p:spPr>
          <a:xfrm>
            <a:off x="9830723" y="6034267"/>
            <a:ext cx="2010101" cy="584775"/>
          </a:xfrm>
          <a:prstGeom prst="rect">
            <a:avLst/>
          </a:prstGeom>
          <a:noFill/>
        </p:spPr>
        <p:txBody>
          <a:bodyPr wrap="none" rtlCol="0">
            <a:spAutoFit/>
          </a:bodyPr>
          <a:lstStyle/>
          <a:p>
            <a:pPr algn="r"/>
            <a:r>
              <a:rPr lang="en-US" sz="3200" b="1" spc="-150" dirty="0">
                <a:solidFill>
                  <a:schemeClr val="bg1"/>
                </a:solidFill>
                <a:latin typeface="Objective" pitchFamily="50" charset="0"/>
              </a:rPr>
              <a:t>Acts 4:32</a:t>
            </a:r>
          </a:p>
        </p:txBody>
      </p:sp>
    </p:spTree>
    <p:extLst>
      <p:ext uri="{BB962C8B-B14F-4D97-AF65-F5344CB8AC3E}">
        <p14:creationId xmlns:p14="http://schemas.microsoft.com/office/powerpoint/2010/main" val="30322161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F07C72C9-70FF-4A7C-98F9-254432CBE57A}"/>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1583B3F2-9AA2-531B-3DE7-13776F343DA0}"/>
              </a:ext>
            </a:extLst>
          </p:cNvPr>
          <p:cNvSpPr txBox="1"/>
          <p:nvPr/>
        </p:nvSpPr>
        <p:spPr>
          <a:xfrm>
            <a:off x="1044387" y="2343407"/>
            <a:ext cx="10103226" cy="1754326"/>
          </a:xfrm>
          <a:prstGeom prst="rect">
            <a:avLst/>
          </a:prstGeom>
          <a:noFill/>
        </p:spPr>
        <p:txBody>
          <a:bodyPr wrap="square" rtlCol="0" anchor="ctr" anchorCtr="0">
            <a:spAutoFit/>
          </a:bodyPr>
          <a:lstStyle/>
          <a:p>
            <a:pPr algn="ctr"/>
            <a:r>
              <a:rPr lang="en-US" sz="5400" b="1" spc="-300" dirty="0">
                <a:latin typeface="Objective" pitchFamily="50" charset="0"/>
              </a:rPr>
              <a:t>Compassion</a:t>
            </a:r>
            <a:r>
              <a:rPr lang="en-US" sz="5400" b="1" spc="-300" dirty="0">
                <a:solidFill>
                  <a:schemeClr val="bg1"/>
                </a:solidFill>
                <a:latin typeface="Objective" pitchFamily="50" charset="0"/>
              </a:rPr>
              <a:t> grows when it’s done in </a:t>
            </a:r>
            <a:r>
              <a:rPr lang="en-US" sz="5400" b="1" spc="-300" dirty="0">
                <a:latin typeface="Objective" pitchFamily="50" charset="0"/>
              </a:rPr>
              <a:t>community.</a:t>
            </a:r>
          </a:p>
        </p:txBody>
      </p:sp>
    </p:spTree>
    <p:extLst>
      <p:ext uri="{BB962C8B-B14F-4D97-AF65-F5344CB8AC3E}">
        <p14:creationId xmlns:p14="http://schemas.microsoft.com/office/powerpoint/2010/main" val="17373050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7A655A0F-69A5-B0FE-C457-1F88AA6B8BF9}"/>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D6324201-5250-CD84-E37E-7536EF43A00D}"/>
              </a:ext>
            </a:extLst>
          </p:cNvPr>
          <p:cNvSpPr txBox="1"/>
          <p:nvPr/>
        </p:nvSpPr>
        <p:spPr>
          <a:xfrm>
            <a:off x="1044387" y="1927909"/>
            <a:ext cx="10103226" cy="2585323"/>
          </a:xfrm>
          <a:prstGeom prst="rect">
            <a:avLst/>
          </a:prstGeom>
          <a:noFill/>
        </p:spPr>
        <p:txBody>
          <a:bodyPr wrap="square" rtlCol="0" anchor="ctr" anchorCtr="0">
            <a:spAutoFit/>
          </a:bodyPr>
          <a:lstStyle/>
          <a:p>
            <a:pPr algn="ctr"/>
            <a:r>
              <a:rPr lang="en-US" sz="5400" b="1" spc="-300" dirty="0">
                <a:solidFill>
                  <a:schemeClr val="bg1"/>
                </a:solidFill>
                <a:latin typeface="Objective" pitchFamily="50" charset="0"/>
              </a:rPr>
              <a:t>Serving in community provides needed </a:t>
            </a:r>
            <a:r>
              <a:rPr lang="en-US" sz="5400" b="1" spc="-300" dirty="0">
                <a:latin typeface="Objective" pitchFamily="50" charset="0"/>
              </a:rPr>
              <a:t>reminders</a:t>
            </a:r>
            <a:r>
              <a:rPr lang="en-US" sz="5400" b="1" spc="-300" dirty="0">
                <a:solidFill>
                  <a:schemeClr val="bg1"/>
                </a:solidFill>
                <a:latin typeface="Objective" pitchFamily="50" charset="0"/>
              </a:rPr>
              <a:t> and </a:t>
            </a:r>
            <a:r>
              <a:rPr lang="en-US" sz="5400" b="1" spc="-300" dirty="0">
                <a:latin typeface="Objective" pitchFamily="50" charset="0"/>
              </a:rPr>
              <a:t>encouragement.</a:t>
            </a:r>
          </a:p>
        </p:txBody>
      </p:sp>
    </p:spTree>
    <p:extLst>
      <p:ext uri="{BB962C8B-B14F-4D97-AF65-F5344CB8AC3E}">
        <p14:creationId xmlns:p14="http://schemas.microsoft.com/office/powerpoint/2010/main" val="3220659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E005955D-BFBB-4A25-36D0-A861D8109E9B}"/>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04A5C8D4-8C94-E774-2C01-82A5A8E60CB7}"/>
              </a:ext>
            </a:extLst>
          </p:cNvPr>
          <p:cNvSpPr txBox="1"/>
          <p:nvPr/>
        </p:nvSpPr>
        <p:spPr>
          <a:xfrm>
            <a:off x="1044387" y="2758905"/>
            <a:ext cx="10103226" cy="923330"/>
          </a:xfrm>
          <a:prstGeom prst="rect">
            <a:avLst/>
          </a:prstGeom>
          <a:noFill/>
        </p:spPr>
        <p:txBody>
          <a:bodyPr wrap="square" rtlCol="0" anchor="ctr" anchorCtr="0">
            <a:spAutoFit/>
          </a:bodyPr>
          <a:lstStyle/>
          <a:p>
            <a:pPr algn="ctr"/>
            <a:r>
              <a:rPr lang="en-US" sz="5400" b="1" spc="-300" dirty="0">
                <a:solidFill>
                  <a:schemeClr val="bg1"/>
                </a:solidFill>
                <a:latin typeface="Objective" pitchFamily="50" charset="0"/>
              </a:rPr>
              <a:t>1. Just Show Up</a:t>
            </a:r>
            <a:endParaRPr lang="en-US" sz="5400" b="1" spc="-300" dirty="0">
              <a:latin typeface="Objective" pitchFamily="50" charset="0"/>
            </a:endParaRPr>
          </a:p>
        </p:txBody>
      </p:sp>
    </p:spTree>
    <p:extLst>
      <p:ext uri="{BB962C8B-B14F-4D97-AF65-F5344CB8AC3E}">
        <p14:creationId xmlns:p14="http://schemas.microsoft.com/office/powerpoint/2010/main" val="4022149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58EDD2A5-2A2F-623D-9C46-729CF48C5CF2}"/>
            </a:ext>
          </a:extLst>
        </p:cNvPr>
        <p:cNvGrpSpPr/>
        <p:nvPr/>
      </p:nvGrpSpPr>
      <p:grpSpPr>
        <a:xfrm>
          <a:off x="0" y="0"/>
          <a:ext cx="0" cy="0"/>
          <a:chOff x="0" y="0"/>
          <a:chExt cx="0" cy="0"/>
        </a:xfrm>
      </p:grpSpPr>
    </p:spTree>
    <p:extLst>
      <p:ext uri="{BB962C8B-B14F-4D97-AF65-F5344CB8AC3E}">
        <p14:creationId xmlns:p14="http://schemas.microsoft.com/office/powerpoint/2010/main" val="12321563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34E5F2B5-D0D9-1ED7-BB23-22EE0C8CD3E5}"/>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283935E9-801C-63DB-7D49-23BDECDC97DE}"/>
              </a:ext>
            </a:extLst>
          </p:cNvPr>
          <p:cNvSpPr txBox="1"/>
          <p:nvPr/>
        </p:nvSpPr>
        <p:spPr>
          <a:xfrm>
            <a:off x="1044387" y="2343407"/>
            <a:ext cx="10103226" cy="1754326"/>
          </a:xfrm>
          <a:prstGeom prst="rect">
            <a:avLst/>
          </a:prstGeom>
          <a:noFill/>
        </p:spPr>
        <p:txBody>
          <a:bodyPr wrap="square" rtlCol="0" anchor="ctr" anchorCtr="0">
            <a:spAutoFit/>
          </a:bodyPr>
          <a:lstStyle/>
          <a:p>
            <a:pPr algn="ctr"/>
            <a:r>
              <a:rPr lang="en-US" sz="5400" b="1" spc="-300" dirty="0">
                <a:solidFill>
                  <a:schemeClr val="bg1"/>
                </a:solidFill>
                <a:latin typeface="Objective" pitchFamily="50" charset="0"/>
              </a:rPr>
              <a:t>Consistent service provides </a:t>
            </a:r>
            <a:r>
              <a:rPr lang="en-US" sz="5400" b="1" spc="-300" dirty="0">
                <a:latin typeface="Objective" pitchFamily="50" charset="0"/>
              </a:rPr>
              <a:t>spiritual</a:t>
            </a:r>
            <a:r>
              <a:rPr lang="en-US" sz="5400" b="1" spc="-300" dirty="0">
                <a:solidFill>
                  <a:schemeClr val="bg1"/>
                </a:solidFill>
                <a:latin typeface="Objective" pitchFamily="50" charset="0"/>
              </a:rPr>
              <a:t> benefits.</a:t>
            </a:r>
            <a:endParaRPr lang="en-US" sz="5400" b="1" spc="-300" dirty="0">
              <a:latin typeface="Objective" pitchFamily="50" charset="0"/>
            </a:endParaRPr>
          </a:p>
        </p:txBody>
      </p:sp>
    </p:spTree>
    <p:extLst>
      <p:ext uri="{BB962C8B-B14F-4D97-AF65-F5344CB8AC3E}">
        <p14:creationId xmlns:p14="http://schemas.microsoft.com/office/powerpoint/2010/main" val="40384716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2FC70304-FBC9-C4D7-AB01-2A0D2B31866B}"/>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FAEA60C4-9EB6-E8DC-8384-204C4B5E1A83}"/>
              </a:ext>
            </a:extLst>
          </p:cNvPr>
          <p:cNvSpPr txBox="1"/>
          <p:nvPr/>
        </p:nvSpPr>
        <p:spPr>
          <a:xfrm>
            <a:off x="1044387" y="2091506"/>
            <a:ext cx="10103226" cy="2123658"/>
          </a:xfrm>
          <a:prstGeom prst="rect">
            <a:avLst/>
          </a:prstGeom>
          <a:noFill/>
        </p:spPr>
        <p:txBody>
          <a:bodyPr wrap="square" rtlCol="0" anchor="ctr" anchorCtr="0">
            <a:spAutoFit/>
          </a:bodyPr>
          <a:lstStyle/>
          <a:p>
            <a:pPr algn="ctr"/>
            <a:r>
              <a:rPr lang="en-US" sz="4400" spc="-150" dirty="0">
                <a:solidFill>
                  <a:schemeClr val="bg1"/>
                </a:solidFill>
                <a:latin typeface="Objective Medium" pitchFamily="50" charset="0"/>
              </a:rPr>
              <a:t>And let us consider how we may spur one another on toward love and good deeds.</a:t>
            </a:r>
            <a:endParaRPr lang="en-US" sz="4400" spc="-150" dirty="0">
              <a:latin typeface="Objective Medium" pitchFamily="50" charset="0"/>
            </a:endParaRPr>
          </a:p>
        </p:txBody>
      </p:sp>
      <p:sp>
        <p:nvSpPr>
          <p:cNvPr id="2" name="TextBox 1">
            <a:extLst>
              <a:ext uri="{FF2B5EF4-FFF2-40B4-BE49-F238E27FC236}">
                <a16:creationId xmlns:a16="http://schemas.microsoft.com/office/drawing/2014/main" id="{26163F17-AD46-BF10-3BA8-111E7E5A9B24}"/>
              </a:ext>
            </a:extLst>
          </p:cNvPr>
          <p:cNvSpPr txBox="1"/>
          <p:nvPr/>
        </p:nvSpPr>
        <p:spPr>
          <a:xfrm>
            <a:off x="8730164" y="6034267"/>
            <a:ext cx="3110660" cy="584775"/>
          </a:xfrm>
          <a:prstGeom prst="rect">
            <a:avLst/>
          </a:prstGeom>
          <a:noFill/>
        </p:spPr>
        <p:txBody>
          <a:bodyPr wrap="none" rtlCol="0">
            <a:spAutoFit/>
          </a:bodyPr>
          <a:lstStyle/>
          <a:p>
            <a:pPr algn="r"/>
            <a:r>
              <a:rPr lang="en-US" sz="3200" b="1" spc="-150" dirty="0">
                <a:solidFill>
                  <a:schemeClr val="bg1"/>
                </a:solidFill>
                <a:latin typeface="Objective" pitchFamily="50" charset="0"/>
              </a:rPr>
              <a:t>Hebrews 10:24</a:t>
            </a:r>
          </a:p>
        </p:txBody>
      </p:sp>
    </p:spTree>
    <p:extLst>
      <p:ext uri="{BB962C8B-B14F-4D97-AF65-F5344CB8AC3E}">
        <p14:creationId xmlns:p14="http://schemas.microsoft.com/office/powerpoint/2010/main" val="41588575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5CE95F61-99FC-28E6-4BBA-9DFA22DF5076}"/>
            </a:ext>
          </a:extLst>
        </p:cNvPr>
        <p:cNvGrpSpPr/>
        <p:nvPr/>
      </p:nvGrpSpPr>
      <p:grpSpPr>
        <a:xfrm>
          <a:off x="0" y="0"/>
          <a:ext cx="0" cy="0"/>
          <a:chOff x="0" y="0"/>
          <a:chExt cx="0" cy="0"/>
        </a:xfrm>
      </p:grpSpPr>
    </p:spTree>
    <p:extLst>
      <p:ext uri="{BB962C8B-B14F-4D97-AF65-F5344CB8AC3E}">
        <p14:creationId xmlns:p14="http://schemas.microsoft.com/office/powerpoint/2010/main" val="33670361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617951C0-5432-FE52-1CE9-75229C299A7E}"/>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996D934D-754D-F1AF-94E7-1965E047A77E}"/>
              </a:ext>
            </a:extLst>
          </p:cNvPr>
          <p:cNvSpPr txBox="1"/>
          <p:nvPr/>
        </p:nvSpPr>
        <p:spPr>
          <a:xfrm>
            <a:off x="1044387" y="1075844"/>
            <a:ext cx="10103226" cy="4154984"/>
          </a:xfrm>
          <a:prstGeom prst="rect">
            <a:avLst/>
          </a:prstGeom>
          <a:noFill/>
        </p:spPr>
        <p:txBody>
          <a:bodyPr wrap="square" rtlCol="0" anchor="ctr" anchorCtr="0">
            <a:spAutoFit/>
          </a:bodyPr>
          <a:lstStyle/>
          <a:p>
            <a:pPr algn="ctr"/>
            <a:r>
              <a:rPr lang="en-US" sz="4400" spc="-150" dirty="0">
                <a:solidFill>
                  <a:schemeClr val="bg1"/>
                </a:solidFill>
                <a:latin typeface="Objective Medium" pitchFamily="50" charset="0"/>
              </a:rPr>
              <a:t>When Job’s three friends… heard about all the troubles that had come upon him, they set out from their homes and met together by agreement to go and sympathize with him and comfort him.</a:t>
            </a:r>
            <a:endParaRPr lang="en-US" sz="4400" spc="-150" dirty="0">
              <a:latin typeface="Objective Medium" pitchFamily="50" charset="0"/>
            </a:endParaRPr>
          </a:p>
        </p:txBody>
      </p:sp>
      <p:sp>
        <p:nvSpPr>
          <p:cNvPr id="2" name="TextBox 1">
            <a:extLst>
              <a:ext uri="{FF2B5EF4-FFF2-40B4-BE49-F238E27FC236}">
                <a16:creationId xmlns:a16="http://schemas.microsoft.com/office/drawing/2014/main" id="{B4B1BC91-2F96-AA37-A4D9-F04C9606D933}"/>
              </a:ext>
            </a:extLst>
          </p:cNvPr>
          <p:cNvSpPr txBox="1"/>
          <p:nvPr/>
        </p:nvSpPr>
        <p:spPr>
          <a:xfrm>
            <a:off x="10181395" y="6034267"/>
            <a:ext cx="1659429" cy="584775"/>
          </a:xfrm>
          <a:prstGeom prst="rect">
            <a:avLst/>
          </a:prstGeom>
          <a:noFill/>
        </p:spPr>
        <p:txBody>
          <a:bodyPr wrap="none" rtlCol="0">
            <a:spAutoFit/>
          </a:bodyPr>
          <a:lstStyle/>
          <a:p>
            <a:pPr algn="r"/>
            <a:r>
              <a:rPr lang="en-US" sz="3200" b="1" spc="-150" dirty="0">
                <a:solidFill>
                  <a:schemeClr val="bg1"/>
                </a:solidFill>
                <a:latin typeface="Objective" pitchFamily="50" charset="0"/>
              </a:rPr>
              <a:t>Job 2:11</a:t>
            </a:r>
          </a:p>
        </p:txBody>
      </p:sp>
    </p:spTree>
    <p:extLst>
      <p:ext uri="{BB962C8B-B14F-4D97-AF65-F5344CB8AC3E}">
        <p14:creationId xmlns:p14="http://schemas.microsoft.com/office/powerpoint/2010/main" val="4538230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5106B8E5-128B-72A3-F239-72524AFADD3F}"/>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10D4A070-0F7A-2274-A8C7-D4FEB413EAE2}"/>
              </a:ext>
            </a:extLst>
          </p:cNvPr>
          <p:cNvSpPr txBox="1"/>
          <p:nvPr/>
        </p:nvSpPr>
        <p:spPr>
          <a:xfrm>
            <a:off x="1044387" y="1414398"/>
            <a:ext cx="10103226" cy="3477875"/>
          </a:xfrm>
          <a:prstGeom prst="rect">
            <a:avLst/>
          </a:prstGeom>
          <a:noFill/>
        </p:spPr>
        <p:txBody>
          <a:bodyPr wrap="square" rtlCol="0" anchor="ctr" anchorCtr="0">
            <a:spAutoFit/>
          </a:bodyPr>
          <a:lstStyle/>
          <a:p>
            <a:pPr algn="ctr"/>
            <a:r>
              <a:rPr lang="en-US" sz="4400" spc="-150" dirty="0">
                <a:solidFill>
                  <a:schemeClr val="bg1"/>
                </a:solidFill>
                <a:latin typeface="Objective Medium" pitchFamily="50" charset="0"/>
              </a:rPr>
              <a:t>When they saw him from a distance, they could hardly recognize him; they began to weep aloud, and they tore their robes and sprinkled dust on their heads.</a:t>
            </a:r>
            <a:endParaRPr lang="en-US" sz="4400" spc="-150" dirty="0">
              <a:latin typeface="Objective Medium" pitchFamily="50" charset="0"/>
            </a:endParaRPr>
          </a:p>
        </p:txBody>
      </p:sp>
      <p:sp>
        <p:nvSpPr>
          <p:cNvPr id="2" name="TextBox 1">
            <a:extLst>
              <a:ext uri="{FF2B5EF4-FFF2-40B4-BE49-F238E27FC236}">
                <a16:creationId xmlns:a16="http://schemas.microsoft.com/office/drawing/2014/main" id="{9E3A9AEC-1916-B9C6-AF2A-F39D29041F6C}"/>
              </a:ext>
            </a:extLst>
          </p:cNvPr>
          <p:cNvSpPr txBox="1"/>
          <p:nvPr/>
        </p:nvSpPr>
        <p:spPr>
          <a:xfrm>
            <a:off x="10101245" y="6034267"/>
            <a:ext cx="1739579" cy="584775"/>
          </a:xfrm>
          <a:prstGeom prst="rect">
            <a:avLst/>
          </a:prstGeom>
          <a:noFill/>
        </p:spPr>
        <p:txBody>
          <a:bodyPr wrap="none" rtlCol="0">
            <a:spAutoFit/>
          </a:bodyPr>
          <a:lstStyle/>
          <a:p>
            <a:pPr algn="r"/>
            <a:r>
              <a:rPr lang="en-US" sz="3200" b="1" spc="-150" dirty="0">
                <a:solidFill>
                  <a:schemeClr val="bg1"/>
                </a:solidFill>
                <a:latin typeface="Objective" pitchFamily="50" charset="0"/>
              </a:rPr>
              <a:t>Job 2:12</a:t>
            </a:r>
          </a:p>
        </p:txBody>
      </p:sp>
    </p:spTree>
    <p:extLst>
      <p:ext uri="{BB962C8B-B14F-4D97-AF65-F5344CB8AC3E}">
        <p14:creationId xmlns:p14="http://schemas.microsoft.com/office/powerpoint/2010/main" val="38746766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4C97BD57-A61C-99E6-7CD4-E9079A330ED6}"/>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2F55E5E3-8443-1569-9551-E9F76A08C601}"/>
              </a:ext>
            </a:extLst>
          </p:cNvPr>
          <p:cNvSpPr txBox="1"/>
          <p:nvPr/>
        </p:nvSpPr>
        <p:spPr>
          <a:xfrm>
            <a:off x="1044387" y="1414398"/>
            <a:ext cx="10103226" cy="3477875"/>
          </a:xfrm>
          <a:prstGeom prst="rect">
            <a:avLst/>
          </a:prstGeom>
          <a:noFill/>
        </p:spPr>
        <p:txBody>
          <a:bodyPr wrap="square" rtlCol="0" anchor="ctr" anchorCtr="0">
            <a:spAutoFit/>
          </a:bodyPr>
          <a:lstStyle/>
          <a:p>
            <a:pPr algn="ctr"/>
            <a:r>
              <a:rPr lang="en-US" sz="4400" spc="-150" dirty="0">
                <a:solidFill>
                  <a:schemeClr val="bg1"/>
                </a:solidFill>
                <a:latin typeface="Objective Medium" pitchFamily="50" charset="0"/>
              </a:rPr>
              <a:t>Then they sat on the ground with him for seven days and seven nights.</a:t>
            </a:r>
            <a:br>
              <a:rPr lang="en-US" sz="4400" spc="-150" dirty="0">
                <a:solidFill>
                  <a:schemeClr val="bg1"/>
                </a:solidFill>
                <a:latin typeface="Objective Medium" pitchFamily="50" charset="0"/>
              </a:rPr>
            </a:br>
            <a:r>
              <a:rPr lang="en-US" sz="4400" spc="-150" dirty="0">
                <a:solidFill>
                  <a:schemeClr val="bg1"/>
                </a:solidFill>
                <a:latin typeface="Objective Medium" pitchFamily="50" charset="0"/>
              </a:rPr>
              <a:t>No one said a word to him,</a:t>
            </a:r>
            <a:br>
              <a:rPr lang="en-US" sz="4400" spc="-150" dirty="0">
                <a:solidFill>
                  <a:schemeClr val="bg1"/>
                </a:solidFill>
                <a:latin typeface="Objective Medium" pitchFamily="50" charset="0"/>
              </a:rPr>
            </a:br>
            <a:r>
              <a:rPr lang="en-US" sz="4400" spc="-150" dirty="0">
                <a:solidFill>
                  <a:schemeClr val="bg1"/>
                </a:solidFill>
                <a:latin typeface="Objective Medium" pitchFamily="50" charset="0"/>
              </a:rPr>
              <a:t>because they saw how great his suffering was.</a:t>
            </a:r>
            <a:endParaRPr lang="en-US" sz="4400" spc="-150" dirty="0">
              <a:latin typeface="Objective Medium" pitchFamily="50" charset="0"/>
            </a:endParaRPr>
          </a:p>
        </p:txBody>
      </p:sp>
      <p:sp>
        <p:nvSpPr>
          <p:cNvPr id="2" name="TextBox 1">
            <a:extLst>
              <a:ext uri="{FF2B5EF4-FFF2-40B4-BE49-F238E27FC236}">
                <a16:creationId xmlns:a16="http://schemas.microsoft.com/office/drawing/2014/main" id="{3F1B63C2-20DA-9B54-C871-1B67DC17789E}"/>
              </a:ext>
            </a:extLst>
          </p:cNvPr>
          <p:cNvSpPr txBox="1"/>
          <p:nvPr/>
        </p:nvSpPr>
        <p:spPr>
          <a:xfrm>
            <a:off x="10102848" y="6034267"/>
            <a:ext cx="1737976" cy="584775"/>
          </a:xfrm>
          <a:prstGeom prst="rect">
            <a:avLst/>
          </a:prstGeom>
          <a:noFill/>
        </p:spPr>
        <p:txBody>
          <a:bodyPr wrap="none" rtlCol="0">
            <a:spAutoFit/>
          </a:bodyPr>
          <a:lstStyle/>
          <a:p>
            <a:pPr algn="r"/>
            <a:r>
              <a:rPr lang="en-US" sz="3200" b="1" spc="-150" dirty="0">
                <a:solidFill>
                  <a:schemeClr val="bg1"/>
                </a:solidFill>
                <a:latin typeface="Objective" pitchFamily="50" charset="0"/>
              </a:rPr>
              <a:t>Job 2:13</a:t>
            </a:r>
          </a:p>
        </p:txBody>
      </p:sp>
    </p:spTree>
    <p:extLst>
      <p:ext uri="{BB962C8B-B14F-4D97-AF65-F5344CB8AC3E}">
        <p14:creationId xmlns:p14="http://schemas.microsoft.com/office/powerpoint/2010/main" val="944822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545CB214-05F0-0AF7-6467-2FC99108FA23}"/>
            </a:ext>
          </a:extLst>
        </p:cNvPr>
        <p:cNvGrpSpPr/>
        <p:nvPr/>
      </p:nvGrpSpPr>
      <p:grpSpPr>
        <a:xfrm>
          <a:off x="0" y="0"/>
          <a:ext cx="0" cy="0"/>
          <a:chOff x="0" y="0"/>
          <a:chExt cx="0" cy="0"/>
        </a:xfrm>
      </p:grpSpPr>
    </p:spTree>
    <p:extLst>
      <p:ext uri="{BB962C8B-B14F-4D97-AF65-F5344CB8AC3E}">
        <p14:creationId xmlns:p14="http://schemas.microsoft.com/office/powerpoint/2010/main" val="3040612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B39AE54D-3D65-8771-0695-7632FAB9EBF4}"/>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4C6A61CA-1111-385D-0667-21CA07F7506E}"/>
              </a:ext>
            </a:extLst>
          </p:cNvPr>
          <p:cNvSpPr txBox="1"/>
          <p:nvPr/>
        </p:nvSpPr>
        <p:spPr>
          <a:xfrm>
            <a:off x="1044387" y="1927909"/>
            <a:ext cx="10103226" cy="2585323"/>
          </a:xfrm>
          <a:prstGeom prst="rect">
            <a:avLst/>
          </a:prstGeom>
          <a:noFill/>
        </p:spPr>
        <p:txBody>
          <a:bodyPr wrap="square" rtlCol="0" anchor="ctr" anchorCtr="0">
            <a:spAutoFit/>
          </a:bodyPr>
          <a:lstStyle/>
          <a:p>
            <a:pPr algn="ctr"/>
            <a:r>
              <a:rPr lang="en-US" sz="5400" b="1" spc="-300" dirty="0">
                <a:solidFill>
                  <a:schemeClr val="bg1"/>
                </a:solidFill>
                <a:latin typeface="Objective" pitchFamily="50" charset="0"/>
              </a:rPr>
              <a:t>Serving isn’t about</a:t>
            </a:r>
            <a:br>
              <a:rPr lang="en-US" sz="5400" b="1" spc="-300" dirty="0">
                <a:solidFill>
                  <a:schemeClr val="bg1"/>
                </a:solidFill>
                <a:latin typeface="Objective" pitchFamily="50" charset="0"/>
              </a:rPr>
            </a:br>
            <a:r>
              <a:rPr lang="en-US" sz="5400" b="1" spc="-300" dirty="0">
                <a:latin typeface="Objective" pitchFamily="50" charset="0"/>
              </a:rPr>
              <a:t>grand gestures</a:t>
            </a:r>
            <a:r>
              <a:rPr lang="en-US" sz="5400" b="1" spc="-300" dirty="0">
                <a:solidFill>
                  <a:schemeClr val="bg1"/>
                </a:solidFill>
                <a:latin typeface="Objective" pitchFamily="50" charset="0"/>
              </a:rPr>
              <a:t>, it’s about </a:t>
            </a:r>
            <a:r>
              <a:rPr lang="en-US" sz="5400" b="1" spc="-300" dirty="0">
                <a:latin typeface="Objective" pitchFamily="50" charset="0"/>
              </a:rPr>
              <a:t>faithful presence.</a:t>
            </a:r>
          </a:p>
        </p:txBody>
      </p:sp>
    </p:spTree>
    <p:extLst>
      <p:ext uri="{BB962C8B-B14F-4D97-AF65-F5344CB8AC3E}">
        <p14:creationId xmlns:p14="http://schemas.microsoft.com/office/powerpoint/2010/main" val="12673377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766504F2-8C92-4693-D147-7D04C5A57470}"/>
            </a:ext>
          </a:extLst>
        </p:cNvPr>
        <p:cNvGrpSpPr/>
        <p:nvPr/>
      </p:nvGrpSpPr>
      <p:grpSpPr>
        <a:xfrm>
          <a:off x="0" y="0"/>
          <a:ext cx="0" cy="0"/>
          <a:chOff x="0" y="0"/>
          <a:chExt cx="0" cy="0"/>
        </a:xfrm>
      </p:grpSpPr>
    </p:spTree>
    <p:extLst>
      <p:ext uri="{BB962C8B-B14F-4D97-AF65-F5344CB8AC3E}">
        <p14:creationId xmlns:p14="http://schemas.microsoft.com/office/powerpoint/2010/main" val="3161650069"/>
      </p:ext>
    </p:extLst>
  </p:cSld>
  <p:clrMapOvr>
    <a:masterClrMapping/>
  </p:clrMapOvr>
</p:sld>
</file>

<file path=ppt/theme/theme1.xml><?xml version="1.0" encoding="utf-8"?>
<a:theme xmlns:a="http://schemas.openxmlformats.org/drawingml/2006/main" name="Office Theme">
  <a:themeElements>
    <a:clrScheme name="Someone Like You">
      <a:dk1>
        <a:srgbClr val="0D4251"/>
      </a:dk1>
      <a:lt1>
        <a:srgbClr val="FFFFFF"/>
      </a:lt1>
      <a:dk2>
        <a:srgbClr val="53C4CA"/>
      </a:dk2>
      <a:lt2>
        <a:srgbClr val="E4F6F6"/>
      </a:lt2>
      <a:accent1>
        <a:srgbClr val="0D4251"/>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161</TotalTime>
  <Words>397</Words>
  <Application>Microsoft Office PowerPoint</Application>
  <PresentationFormat>Widescreen</PresentationFormat>
  <Paragraphs>30</Paragraphs>
  <Slides>33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Aptos</vt:lpstr>
      <vt:lpstr>Aptos Display</vt:lpstr>
      <vt:lpstr>Arial</vt:lpstr>
      <vt:lpstr>Objective</vt:lpstr>
      <vt:lpstr>Objective Medium</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Josiah Smith</dc:creator>
  <cp:lastModifiedBy>Josiah Smith</cp:lastModifiedBy>
  <cp:revision>75</cp:revision>
  <dcterms:created xsi:type="dcterms:W3CDTF">2026-01-09T16:30:50Z</dcterms:created>
  <dcterms:modified xsi:type="dcterms:W3CDTF">2026-02-16T19:22:46Z</dcterms:modified>
</cp:coreProperties>
</file>